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9"/>
  </p:notesMasterIdLst>
  <p:sldIdLst>
    <p:sldId id="269" r:id="rId3"/>
    <p:sldId id="280" r:id="rId4"/>
    <p:sldId id="279" r:id="rId5"/>
    <p:sldId id="275" r:id="rId6"/>
    <p:sldId id="273" r:id="rId7"/>
    <p:sldId id="266" r:id="rId8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8D8C90"/>
    <a:srgbClr val="336600"/>
    <a:srgbClr val="504F53"/>
    <a:srgbClr val="0033CC"/>
    <a:srgbClr val="003399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 showGuides="1">
      <p:cViewPr>
        <p:scale>
          <a:sx n="100" d="100"/>
          <a:sy n="100" d="100"/>
        </p:scale>
        <p:origin x="-1428" y="-102"/>
      </p:cViewPr>
      <p:guideLst>
        <p:guide orient="horz" pos="2381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97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ТН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0761516140391181"/>
                  <c:y val="1.068904801823366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 </a:t>
                    </a:r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тыс.</a:t>
                    </a:r>
                    <a:endPara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41179642773222"/>
                  <c:y val="-1.068904801823366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74 </a:t>
                    </a:r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тыс.</a:t>
                    </a:r>
                    <a:endPara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35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1243264"/>
        <c:axId val="51843072"/>
      </c:barChart>
      <c:catAx>
        <c:axId val="51243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1843072"/>
        <c:crosses val="autoZero"/>
        <c:auto val="1"/>
        <c:lblAlgn val="ctr"/>
        <c:lblOffset val="0"/>
        <c:noMultiLvlLbl val="0"/>
      </c:catAx>
      <c:valAx>
        <c:axId val="51843072"/>
        <c:scaling>
          <c:orientation val="minMax"/>
        </c:scaling>
        <c:delete val="0"/>
        <c:axPos val="b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5124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22838682606694499"/>
                  <c:y val="-1.068904801823366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260</a:t>
                    </a:r>
                    <a:r>
                      <a: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 руб.</a:t>
                    </a:r>
                    <a:r>
                      <a: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004026834319995"/>
                  <c:y val="-3.239749455447710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339</a:t>
                    </a:r>
                    <a:r>
                      <a: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 руб.</a:t>
                    </a:r>
                    <a:endPara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260314</c:v>
                </c:pt>
                <c:pt idx="1">
                  <c:v>339779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1865088"/>
        <c:axId val="51866624"/>
      </c:barChart>
      <c:catAx>
        <c:axId val="51865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1866624"/>
        <c:crosses val="autoZero"/>
        <c:auto val="1"/>
        <c:lblAlgn val="ctr"/>
        <c:lblOffset val="0"/>
        <c:noMultiLvlLbl val="0"/>
      </c:catAx>
      <c:valAx>
        <c:axId val="51866624"/>
        <c:scaling>
          <c:orientation val="minMax"/>
        </c:scaling>
        <c:delete val="0"/>
        <c:axPos val="b"/>
        <c:majorGridlines/>
        <c:numFmt formatCode="#,##0" sourceLinked="1"/>
        <c:majorTickMark val="none"/>
        <c:minorTickMark val="none"/>
        <c:tickLblPos val="none"/>
        <c:spPr>
          <a:ln w="19050" cmpd="sng">
            <a:solidFill>
              <a:schemeClr val="tx1"/>
            </a:solidFill>
            <a:tailEnd type="stealth"/>
          </a:ln>
        </c:spPr>
        <c:crossAx val="5186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 имеющих 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– 6065 </a:t>
            </a:r>
            <a:endParaRPr lang="ru-RU" sz="18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7697068944291473"/>
          <c:y val="4.290063866777565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591377170924674"/>
          <c:y val="5.5200886087731993E-2"/>
          <c:w val="0.64350678207471901"/>
          <c:h val="0.941555667988842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ФЛ имеющих задолженность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1">
                  <c:v>ФЛ</c:v>
                </c:pt>
                <c:pt idx="2">
                  <c:v>ИП имеющие задолженность более 300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6010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1.6254062537652315E-3"/>
          <c:y val="0.31159450751718276"/>
          <c:w val="0.32959963907914142"/>
          <c:h val="0.41807516882508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задолженности – 268 млн. руб.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11242352895703"/>
          <c:y val="5.1605747509535976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477824717796203E-2"/>
          <c:y val="0.11820316261156168"/>
          <c:w val="0.81221231011034667"/>
          <c:h val="0.766885901566492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ФЛ имеющих задолженность</c:v>
                </c:pt>
              </c:strCache>
            </c:strRef>
          </c:tx>
          <c:explosion val="7"/>
          <c:dPt>
            <c:idx val="1"/>
            <c:bubble3D val="0"/>
          </c:dPt>
          <c:dPt>
            <c:idx val="2"/>
            <c:bubble3D val="0"/>
            <c:explosion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216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52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1">
                  <c:v>ФЛ</c:v>
                </c:pt>
                <c:pt idx="2">
                  <c:v>ИП имеющие задолженность более 300 т.р.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268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0.69027</cdr:x>
      <cdr:y>0.533</cdr:y>
    </cdr:from>
    <cdr:to>
      <cdr:x>0.82587</cdr:x>
      <cdr:y>0.74513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5616624" y="1266542"/>
          <a:ext cx="1103364" cy="504077"/>
        </a:xfrm>
        <a:prstGeom xmlns:a="http://schemas.openxmlformats.org/drawingml/2006/main" prst="straightConnector1">
          <a:avLst/>
        </a:prstGeom>
        <a:ln xmlns:a="http://schemas.openxmlformats.org/drawingml/2006/main" w="508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0.86726</cdr:x>
      <cdr:y>0.50151</cdr:y>
    </cdr:from>
    <cdr:to>
      <cdr:x>0.97458</cdr:x>
      <cdr:y>0.67631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056784" y="1191720"/>
          <a:ext cx="873280" cy="415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в 2 раза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0.01171</cdr:y>
    </cdr:from>
    <cdr:to>
      <cdr:x>0.19048</cdr:x>
      <cdr:y>0.10584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5880"/>
          <a:ext cx="360040" cy="288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0.07937</cdr:x>
      <cdr:y>0.11733</cdr:y>
    </cdr:from>
    <cdr:to>
      <cdr:x>0.22222</cdr:x>
      <cdr:y>0.19975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359492"/>
          <a:ext cx="648072" cy="2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0.70536</cdr:x>
      <cdr:y>0.55737</cdr:y>
    </cdr:from>
    <cdr:to>
      <cdr:x>0.81463</cdr:x>
      <cdr:y>0.73919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5688632" y="1324459"/>
          <a:ext cx="881274" cy="432044"/>
        </a:xfrm>
        <a:prstGeom xmlns:a="http://schemas.openxmlformats.org/drawingml/2006/main" prst="straightConnector1">
          <a:avLst/>
        </a:prstGeom>
        <a:ln xmlns:a="http://schemas.openxmlformats.org/drawingml/2006/main" w="508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0.8656</cdr:x>
      <cdr:y>0.37555</cdr:y>
    </cdr:from>
    <cdr:to>
      <cdr:x>0.96403</cdr:x>
      <cdr:y>0.67858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604275" y="892407"/>
          <a:ext cx="864705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+ </a:t>
          </a:r>
          <a:r>
            <a:rPr lang="ru-RU" sz="1400" b="1" kern="1200" dirty="0" smtClean="0">
              <a:solidFill>
                <a:srgbClr val="FF0000"/>
              </a:solidFill>
              <a:latin typeface="+mj-lt"/>
              <a:ea typeface="+mj-ea"/>
              <a:cs typeface="+mj-cs"/>
            </a:rPr>
            <a:t>30 </a:t>
          </a: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28.02.2019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2199" tIns="46099" rIns="92199" bIns="460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8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78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81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3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pPr defTabSz="1042688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3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7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20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79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0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4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53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4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88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41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1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68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688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pPr defTabSz="1042688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042688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78348" y="3132559"/>
            <a:ext cx="10020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42688" eaLnBrk="1" hangingPunct="1"/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ОТДЕЛА НАЛОГООБЛОЖЕНИЯ ИМУЩЕСТВА</a:t>
            </a: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А.И. Лебедева</a:t>
            </a:r>
            <a:endParaRPr lang="ru-RU" alt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23626" y="3924647"/>
            <a:ext cx="100209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42688" eaLnBrk="1" hangingPunct="1"/>
            <a:r>
              <a:rPr lang="ru-RU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администрирования имущественных налогов физических лиц. Повышение роли имущественных налогов в формировании консолидированного бюджета Ямало-Ненецкого автономного округа</a:t>
            </a:r>
          </a:p>
          <a:p>
            <a:pPr algn="ctr" defTabSz="1042688" eaLnBrk="1" hangingPunct="1"/>
            <a:r>
              <a:rPr lang="ru-RU" alt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571" y="6306267"/>
            <a:ext cx="9842689" cy="930748"/>
          </a:xfrm>
          <a:prstGeom prst="rect">
            <a:avLst/>
          </a:prstGeom>
        </p:spPr>
        <p:txBody>
          <a:bodyPr wrap="none" lIns="121980" tIns="60990" rIns="121980" bIns="60990" anchor="ctr">
            <a:normAutofit/>
          </a:bodyPr>
          <a:lstStyle/>
          <a:p>
            <a:pPr algn="ctr" defTabSz="1219750">
              <a:defRPr/>
            </a:pPr>
            <a:r>
              <a:rPr lang="ru-RU" sz="1637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28.02.2019</a:t>
            </a:r>
            <a:endParaRPr lang="ru-RU" sz="1637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56573" y="2556495"/>
            <a:ext cx="9842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42688" eaLnBrk="1" hangingPunct="1"/>
            <a:r>
              <a:rPr lang="ru-RU" alt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ФНС России по Ямало-Ненецкому автономному округу</a:t>
            </a:r>
            <a:endParaRPr lang="ru-RU" alt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51" y="819608"/>
            <a:ext cx="1635571" cy="159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975" y="324247"/>
            <a:ext cx="9577064" cy="1219199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исчисленного транспортного налога физическим лицам в отношении легковых автомобилей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0796" y="6554195"/>
            <a:ext cx="3096344" cy="621405"/>
          </a:xfrm>
          <a:prstGeom prst="rect">
            <a:avLst/>
          </a:prstGeom>
        </p:spPr>
        <p:txBody>
          <a:bodyPr vert="horz" wrap="square" lIns="104259" tIns="52130" rIns="104259" bIns="52130" rtlCol="0" anchor="ctr">
            <a:normAutofit fontScale="85000" lnSpcReduction="20000"/>
          </a:bodyPr>
          <a:lstStyle/>
          <a:p>
            <a:pPr defTabSz="1042587">
              <a:spcBef>
                <a:spcPct val="0"/>
              </a:spcBef>
            </a:pPr>
            <a:endParaRPr lang="ru-RU" sz="49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99329" y="4521626"/>
            <a:ext cx="4427892" cy="889967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 defTabSz="1042900">
              <a:lnSpc>
                <a:spcPts val="1533"/>
              </a:lnSpc>
              <a:spcBef>
                <a:spcPct val="0"/>
              </a:spcBef>
            </a:pPr>
            <a:endParaRPr lang="ru-RU" sz="150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9329" y="2533426"/>
            <a:ext cx="4427892" cy="972755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 defTabSz="1042900">
              <a:lnSpc>
                <a:spcPts val="1533"/>
              </a:lnSpc>
              <a:spcBef>
                <a:spcPct val="0"/>
              </a:spcBef>
            </a:pPr>
            <a:endParaRPr lang="ru-RU" sz="1500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9329" y="3506181"/>
            <a:ext cx="4427892" cy="879582"/>
          </a:xfrm>
          <a:prstGeom prst="rect">
            <a:avLst/>
          </a:prstGeom>
        </p:spPr>
        <p:txBody>
          <a:bodyPr vert="horz" wrap="square" lIns="104290" tIns="52145" rIns="104290" bIns="52145" rtlCol="0" anchor="ctr">
            <a:noAutofit/>
          </a:bodyPr>
          <a:lstStyle/>
          <a:p>
            <a:pPr defTabSz="1042900">
              <a:lnSpc>
                <a:spcPts val="1533"/>
              </a:lnSpc>
              <a:spcBef>
                <a:spcPct val="0"/>
              </a:spcBef>
            </a:pPr>
            <a:endParaRPr lang="ru-RU" sz="15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21965" y="1751470"/>
            <a:ext cx="1010512" cy="889967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rmAutofit/>
          </a:bodyPr>
          <a:lstStyle/>
          <a:p>
            <a:pPr algn="ctr" defTabSz="1332608">
              <a:spcBef>
                <a:spcPct val="0"/>
              </a:spcBef>
            </a:pPr>
            <a:endParaRPr lang="ru-RU" sz="26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68814261"/>
              </p:ext>
            </p:extLst>
          </p:nvPr>
        </p:nvGraphicFramePr>
        <p:xfrm>
          <a:off x="450156" y="4385763"/>
          <a:ext cx="81369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894147672"/>
              </p:ext>
            </p:extLst>
          </p:nvPr>
        </p:nvGraphicFramePr>
        <p:xfrm>
          <a:off x="450156" y="1831671"/>
          <a:ext cx="806489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"/>
          <p:cNvSpPr txBox="1"/>
          <p:nvPr/>
        </p:nvSpPr>
        <p:spPr>
          <a:xfrm>
            <a:off x="1263463" y="4875379"/>
            <a:ext cx="3816424" cy="4174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36 тыс. – ТС до 150 л.с. включительно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1456" y="2192703"/>
            <a:ext cx="1656184" cy="864096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rmAutofit lnSpcReduction="10000"/>
          </a:bodyPr>
          <a:lstStyle/>
          <a:p>
            <a:pPr algn="ctr" defTabSz="1332608">
              <a:spcBef>
                <a:spcPct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Сумма начисленного налога</a:t>
            </a:r>
            <a:endParaRPr lang="ru-RU" sz="16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51056" y="4375912"/>
            <a:ext cx="1512168" cy="897946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algn="ctr" defTabSz="1332608">
              <a:spcBef>
                <a:spcPct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Кол-во ТС, по которым исчислен налог</a:t>
            </a:r>
            <a:endParaRPr lang="ru-RU" sz="16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850108" y="5590429"/>
            <a:ext cx="718881" cy="4721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886630" y="3204567"/>
            <a:ext cx="718881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"/>
          <p:cNvSpPr txBox="1"/>
          <p:nvPr/>
        </p:nvSpPr>
        <p:spPr>
          <a:xfrm>
            <a:off x="1170237" y="2317402"/>
            <a:ext cx="442909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51 млн. руб.  – ТС до 150 л.с. включительно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180" y="905639"/>
            <a:ext cx="5256584" cy="10747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ts val="22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 по автономному округу сформировано порядка 230 тыс. сводных налоговых уведомлений на уплату имущественных налогов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0" y="2844527"/>
            <a:ext cx="2552902" cy="156679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373" y="2860996"/>
            <a:ext cx="2767843" cy="1550324"/>
          </a:xfrm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66071" y="2124447"/>
            <a:ext cx="2736304" cy="64752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ФЛ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836402" y="2057003"/>
            <a:ext cx="2755900" cy="7920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 ФЛ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426820" y="1117367"/>
            <a:ext cx="792088" cy="504056"/>
          </a:xfrm>
          <a:prstGeom prst="rightArrow">
            <a:avLst>
              <a:gd name="adj1" fmla="val 24539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49036" y="1063361"/>
            <a:ext cx="2090151" cy="6120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30875" y="1980431"/>
            <a:ext cx="2448272" cy="720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 на имущество ФЛ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50954" y="900311"/>
            <a:ext cx="2088233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707,8</a:t>
            </a: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млн. рублей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8268" y="396255"/>
            <a:ext cx="7632848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Администрирование имущественных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налогов физических лиц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4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18" y="2844527"/>
            <a:ext cx="2529210" cy="1566794"/>
          </a:xfrm>
          <a:prstGeom prst="rect">
            <a:avLst/>
          </a:prstGeom>
        </p:spPr>
      </p:pic>
      <p:sp>
        <p:nvSpPr>
          <p:cNvPr id="15" name="Левая фигурная скобка 14"/>
          <p:cNvSpPr/>
          <p:nvPr/>
        </p:nvSpPr>
        <p:spPr>
          <a:xfrm rot="16200000">
            <a:off x="4747759" y="2018269"/>
            <a:ext cx="648071" cy="8038643"/>
          </a:xfrm>
          <a:prstGeom prst="leftBrace">
            <a:avLst>
              <a:gd name="adj1" fmla="val 734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1747804" y="6396126"/>
            <a:ext cx="501048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4822309" y="6429485"/>
            <a:ext cx="498970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8140869" y="6430522"/>
            <a:ext cx="501047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114817" y="6876975"/>
            <a:ext cx="831190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451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,8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млн. руб.                 34,7 млн. руб.                123,9 млн. руб.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212" y="4500711"/>
            <a:ext cx="2520280" cy="880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- 67,3 тыс</a:t>
            </a:r>
            <a:r>
              <a:rPr lang="ru-RU" sz="14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ФЛ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- 94 тыс. транспортных средств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- 537,9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млн. руб. начислено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2373" y="4500711"/>
            <a:ext cx="2767843" cy="880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- 15,4 тыс. ФЛ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- 12,8 тыс. земельных участков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- 45,6 млн. руб. начислено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8418" y="4500710"/>
            <a:ext cx="2529210" cy="880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R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- 193,2 тыс. ФЛ, из них</a:t>
            </a:r>
          </a:p>
          <a:p>
            <a:pPr marR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155,4 тыс. объектов имущества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- 124,3 млн. руб. начислено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8144" y="5508823"/>
            <a:ext cx="7976299" cy="52876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Поступило в консолидированный бюджет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АО за 2018 год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имущественных налогов ФЛ – 610,4 млн. руб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., </a:t>
            </a:r>
            <a:r>
              <a:rPr lang="ru-RU" sz="1600" b="1" noProof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+ 8,8 %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88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задолженности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имущественным налогам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образовавшаяся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кампании 2018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794437"/>
              </p:ext>
            </p:extLst>
          </p:nvPr>
        </p:nvGraphicFramePr>
        <p:xfrm>
          <a:off x="4410596" y="1980431"/>
          <a:ext cx="53285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graphicFrame>
        <p:nvGraphicFramePr>
          <p:cNvPr id="17" name="Объект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5650381"/>
              </p:ext>
            </p:extLst>
          </p:nvPr>
        </p:nvGraphicFramePr>
        <p:xfrm>
          <a:off x="162124" y="1980431"/>
          <a:ext cx="4449887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830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865104" y="393233"/>
            <a:ext cx="8863683" cy="909086"/>
          </a:xfrm>
        </p:spPr>
        <p:txBody>
          <a:bodyPr>
            <a:normAutofit/>
          </a:bodyPr>
          <a:lstStyle/>
          <a:p>
            <a:pPr algn="ctr" defTabSz="829224" fontAlgn="base">
              <a:spcAft>
                <a:spcPct val="0"/>
              </a:spcAft>
            </a:pP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Задачи 2019 года</a:t>
            </a:r>
            <a:endParaRPr lang="ru-RU" altLang="ru-RU" sz="26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Номер слайда 3"/>
          <p:cNvSpPr txBox="1">
            <a:spLocks/>
          </p:cNvSpPr>
          <p:nvPr/>
        </p:nvSpPr>
        <p:spPr bwMode="auto">
          <a:xfrm>
            <a:off x="9716198" y="6556185"/>
            <a:ext cx="767273" cy="82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90" tIns="52145" rIns="104290" bIns="52145" anchor="ctr"/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600" dirty="0" smtClean="0">
                <a:solidFill>
                  <a:schemeClr val="bg1"/>
                </a:solidFill>
              </a:rPr>
              <a:t>4</a:t>
            </a:r>
            <a:endParaRPr lang="ru-RU" altLang="ru-RU" sz="26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5134" y="1336786"/>
            <a:ext cx="8832594" cy="1210556"/>
          </a:xfrm>
          <a:prstGeom prst="round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57279" y="1345939"/>
            <a:ext cx="8158919" cy="1058562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rmAutofit lnSpcReduction="10000"/>
          </a:bodyPr>
          <a:lstStyle/>
          <a:p>
            <a:pPr defTabSz="1332608">
              <a:spcBef>
                <a:spcPct val="0"/>
              </a:spcBef>
            </a:pPr>
            <a:endParaRPr lang="ru-RU" sz="61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279" y="1345939"/>
            <a:ext cx="8158919" cy="1210556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algn="just" defTabSz="1332608">
              <a:lnSpc>
                <a:spcPts val="2172"/>
              </a:lnSpc>
              <a:spcBef>
                <a:spcPct val="0"/>
              </a:spcBef>
            </a:pPr>
            <a:r>
              <a:rPr lang="ru-RU" dirty="0" smtClean="0"/>
              <a:t>Повышение уровня гражданской ответственности физических лиц по уплате имущественных налогов и побуждения граждан к исполнению обязанностей установленных Конституцией Российской Федерации</a:t>
            </a:r>
            <a:endParaRPr lang="ru-RU" b="1" dirty="0">
              <a:latin typeface="+mj-lt"/>
              <a:ea typeface="+mj-ea"/>
              <a:cs typeface="+mj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15134" y="2700511"/>
            <a:ext cx="8832594" cy="1296144"/>
          </a:xfrm>
          <a:prstGeom prst="round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95731" y="4173130"/>
            <a:ext cx="8832594" cy="1047661"/>
          </a:xfrm>
          <a:prstGeom prst="round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83604" y="5364807"/>
            <a:ext cx="8856848" cy="1008112"/>
          </a:xfrm>
          <a:prstGeom prst="round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57279" y="2628503"/>
            <a:ext cx="8158919" cy="1368152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algn="just" defTabSz="1332608">
              <a:spcBef>
                <a:spcPct val="0"/>
              </a:spcBef>
            </a:pPr>
            <a:r>
              <a:rPr lang="ru-RU" dirty="0" smtClean="0"/>
              <a:t>Проведение адресной работы с гражданами автономного округа о своевременном исполнении обязанности по уплате налогов и обращением в налоговые органы по вопросу предоставления налоговых льгот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31269" y="2844527"/>
            <a:ext cx="526009" cy="93610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0" tIns="45636" rIns="91270" bIns="45636" anchor="ctr"/>
          <a:lstStyle/>
          <a:p>
            <a:pPr algn="ctr" defTabSz="1040139">
              <a:defRPr/>
            </a:pP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279" y="4173130"/>
            <a:ext cx="8094314" cy="1047661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algn="just" defTabSz="1332608">
              <a:spcBef>
                <a:spcPct val="0"/>
              </a:spcBef>
            </a:pPr>
            <a:r>
              <a:rPr lang="ru-RU" dirty="0" smtClean="0"/>
              <a:t>Информировать физических лиц о едином сроке уплаты имущественных налогов (не позднее 1 декабря года, следующего за истекшим налоговым периодом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57279" y="5508823"/>
            <a:ext cx="8183173" cy="720080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defTabSz="1332608">
              <a:spcBef>
                <a:spcPct val="0"/>
              </a:spcBef>
            </a:pPr>
            <a:r>
              <a:rPr lang="ru-RU" dirty="0" smtClean="0"/>
              <a:t>Обеспечить своевременное поступление в консолидированный бюджет Ямало-Ненецкого автономного округа имущественных налогов</a:t>
            </a:r>
            <a:endParaRPr lang="ru-RU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31269" y="1528569"/>
            <a:ext cx="526010" cy="87593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0" tIns="45636" rIns="91270" bIns="45636" anchor="ctr"/>
          <a:lstStyle/>
          <a:p>
            <a:pPr algn="ctr" defTabSz="1040139">
              <a:defRPr/>
            </a:pP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31269" y="4284687"/>
            <a:ext cx="526010" cy="79208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0" tIns="45636" rIns="91270" bIns="45636" anchor="ctr"/>
          <a:lstStyle/>
          <a:p>
            <a:pPr algn="ctr" defTabSz="1040139">
              <a:defRPr/>
            </a:pP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31269" y="5508823"/>
            <a:ext cx="526010" cy="72008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0" tIns="45636" rIns="91270" bIns="45636" anchor="ctr"/>
          <a:lstStyle/>
          <a:p>
            <a:pPr algn="ctr" defTabSz="1040139">
              <a:defRPr/>
            </a:pP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772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2627</TotalTime>
  <Words>355</Words>
  <Application>Microsoft Office PowerPoint</Application>
  <PresentationFormat>Произвольный</PresentationFormat>
  <Paragraphs>59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Present_FNS2012_A4</vt:lpstr>
      <vt:lpstr>1_Present_FNS2012_A4</vt:lpstr>
      <vt:lpstr>Презентация PowerPoint</vt:lpstr>
      <vt:lpstr>Сумма исчисленного транспортного налога физическим лицам в отношении легковых автомобилей</vt:lpstr>
      <vt:lpstr>За 2017 год по автономному округу сформировано порядка 230 тыс. сводных налоговых уведомлений на уплату имущественных налогов</vt:lpstr>
      <vt:lpstr>Сумма задолженности по имущественным налогам образовавшаяся по итогам кампании 2018 года, млн. руб.</vt:lpstr>
      <vt:lpstr>Задачи 2019 года</vt:lpstr>
      <vt:lpstr>      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Филатова Олеся Владимировна</dc:creator>
  <cp:lastModifiedBy>Александр Иванович Лебедев</cp:lastModifiedBy>
  <cp:revision>137</cp:revision>
  <cp:lastPrinted>2019-02-11T03:25:47Z</cp:lastPrinted>
  <dcterms:created xsi:type="dcterms:W3CDTF">2014-05-23T05:42:26Z</dcterms:created>
  <dcterms:modified xsi:type="dcterms:W3CDTF">2019-02-28T04:53:24Z</dcterms:modified>
</cp:coreProperties>
</file>